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 angle exterior view of a modern building facade covered with alumin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 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armya Bhatt"/>
          <p:cNvSpPr txBox="1"/>
          <p:nvPr>
            <p:ph type="body" idx="21"/>
          </p:nvPr>
        </p:nvSpPr>
        <p:spPr>
          <a:xfrm>
            <a:off x="20016593" y="12712947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Alliance No.1 Light"/>
                <a:ea typeface="Alliance No.1 Light"/>
                <a:cs typeface="Alliance No.1 Light"/>
                <a:sym typeface="Alliance No.1 Light"/>
              </a:defRPr>
            </a:lvl1pPr>
          </a:lstStyle>
          <a:p>
            <a:pPr/>
            <a:r>
              <a:t>Harmya Bhatt</a:t>
            </a:r>
          </a:p>
        </p:txBody>
      </p:sp>
      <p:sp>
        <p:nvSpPr>
          <p:cNvPr id="172" name="Transformers"/>
          <p:cNvSpPr txBox="1"/>
          <p:nvPr>
            <p:ph type="ctrTitle"/>
          </p:nvPr>
        </p:nvSpPr>
        <p:spPr>
          <a:xfrm>
            <a:off x="1206498" y="1550401"/>
            <a:ext cx="21971004" cy="19050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Alliance No.1 Light"/>
                <a:ea typeface="Alliance No.1 Light"/>
                <a:cs typeface="Alliance No.1 Light"/>
                <a:sym typeface="Alliance No.1 Light"/>
              </a:defRPr>
            </a:lvl1pPr>
          </a:lstStyle>
          <a:p>
            <a:pPr/>
            <a:r>
              <a:t>Transformers</a:t>
            </a:r>
          </a:p>
        </p:txBody>
      </p:sp>
      <p:sp>
        <p:nvSpPr>
          <p:cNvPr id="173" name="Agenda…"/>
          <p:cNvSpPr txBox="1"/>
          <p:nvPr>
            <p:ph type="subTitle" sz="quarter" idx="1"/>
          </p:nvPr>
        </p:nvSpPr>
        <p:spPr>
          <a:xfrm>
            <a:off x="1206500" y="8976753"/>
            <a:ext cx="21971000" cy="2948401"/>
          </a:xfrm>
          <a:prstGeom prst="rect">
            <a:avLst/>
          </a:prstGeom>
        </p:spPr>
        <p:txBody>
          <a:bodyPr/>
          <a:lstStyle/>
          <a:p>
            <a:pPr defTabSz="701675">
              <a:defRPr b="0" sz="4675">
                <a:latin typeface="Alliance No.1 Light"/>
                <a:ea typeface="Alliance No.1 Light"/>
                <a:cs typeface="Alliance No.1 Light"/>
                <a:sym typeface="Alliance No.1 Light"/>
              </a:defRPr>
            </a:pPr>
            <a:r>
              <a:t>Agenda</a:t>
            </a:r>
          </a:p>
          <a:p>
            <a:pPr defTabSz="701675">
              <a:defRPr b="0" sz="4675">
                <a:latin typeface="Alliance No.1 Light"/>
                <a:ea typeface="Alliance No.1 Light"/>
                <a:cs typeface="Alliance No.1 Light"/>
                <a:sym typeface="Alliance No.1 Light"/>
              </a:defRPr>
            </a:pPr>
            <a:r>
              <a:t>- Understand the architecture of transformers</a:t>
            </a:r>
          </a:p>
          <a:p>
            <a:pPr defTabSz="701675">
              <a:defRPr b="0" sz="4675">
                <a:latin typeface="Alliance No.1 Light"/>
                <a:ea typeface="Alliance No.1 Light"/>
                <a:cs typeface="Alliance No.1 Light"/>
                <a:sym typeface="Alliance No.1 Light"/>
              </a:defRPr>
            </a:pPr>
            <a:r>
              <a:t>- Understand the attention mechanism</a:t>
            </a:r>
          </a:p>
          <a:p>
            <a:pPr defTabSz="701675">
              <a:defRPr b="0" sz="4675">
                <a:latin typeface="Alliance No.1 Light"/>
                <a:ea typeface="Alliance No.1 Light"/>
                <a:cs typeface="Alliance No.1 Light"/>
                <a:sym typeface="Alliance No.1 Light"/>
              </a:defRPr>
            </a:pPr>
            <a:r>
              <a:t>- Implement your transformer from scratch </a:t>
            </a:r>
          </a:p>
        </p:txBody>
      </p:sp>
      <p:pic>
        <p:nvPicPr>
          <p:cNvPr id="174" name="optimus.png" descr="optimu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82288" y="1228252"/>
            <a:ext cx="8746278" cy="778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attention.mp4" descr="atten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self_attention.mp4" descr="self_atten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Attention</a:t>
            </a:r>
          </a:p>
        </p:txBody>
      </p:sp>
      <p:pic>
        <p:nvPicPr>
          <p:cNvPr id="218" name="Screenshot 2024-03-24 at 3.27.01 PM.png" descr="Screenshot 2024-03-24 at 3.27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36" y="6268837"/>
            <a:ext cx="22288528" cy="6605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shot 2024-03-24 at 3.27.21 PM.png" descr="Screenshot 2024-03-24 at 3.27.2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8295" y="3011868"/>
            <a:ext cx="11687410" cy="2225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4" name="self_attention.mp4" descr="self_atten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2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creenshot 2024-03-24 at 3.49.58 PM.png" descr="Screenshot 2024-03-24 at 3.49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0143" y="3439579"/>
            <a:ext cx="10666209" cy="650779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Remember This?"/>
          <p:cNvSpPr txBox="1"/>
          <p:nvPr/>
        </p:nvSpPr>
        <p:spPr>
          <a:xfrm>
            <a:off x="9025698" y="1389725"/>
            <a:ext cx="475579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Remember This?</a:t>
            </a:r>
          </a:p>
        </p:txBody>
      </p:sp>
      <p:sp>
        <p:nvSpPr>
          <p:cNvPr id="228" name="Single Head Attention"/>
          <p:cNvSpPr txBox="1"/>
          <p:nvPr/>
        </p:nvSpPr>
        <p:spPr>
          <a:xfrm>
            <a:off x="8377084" y="10215842"/>
            <a:ext cx="605302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Single Head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Multi Head Attention"/>
          <p:cNvSpPr txBox="1"/>
          <p:nvPr>
            <p:ph type="title"/>
          </p:nvPr>
        </p:nvSpPr>
        <p:spPr>
          <a:xfrm>
            <a:off x="7130698" y="368596"/>
            <a:ext cx="21971001" cy="1433163"/>
          </a:xfrm>
          <a:prstGeom prst="rect">
            <a:avLst/>
          </a:prstGeom>
        </p:spPr>
        <p:txBody>
          <a:bodyPr/>
          <a:lstStyle/>
          <a:p>
            <a:pPr/>
            <a:r>
              <a:t>Multi Head Attention</a:t>
            </a:r>
          </a:p>
        </p:txBody>
      </p:sp>
      <p:pic>
        <p:nvPicPr>
          <p:cNvPr id="231" name="Screenshot 2024-03-24 at 4.01.51 PM.png" descr="Screenshot 2024-03-24 at 4.01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0117" y="1761949"/>
            <a:ext cx="20563766" cy="11821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ecoder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Decoder Architecture</a:t>
            </a:r>
          </a:p>
        </p:txBody>
      </p:sp>
      <p:pic>
        <p:nvPicPr>
          <p:cNvPr id="234" name="Screenshot 2024-03-24 at 4.11.08 PM.png" descr="Screenshot 2024-03-24 at 4.11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0885" y="1041717"/>
            <a:ext cx="4001462" cy="1163256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No cross attention because no encoder"/>
          <p:cNvSpPr txBox="1"/>
          <p:nvPr/>
        </p:nvSpPr>
        <p:spPr>
          <a:xfrm>
            <a:off x="1125865" y="4131498"/>
            <a:ext cx="1086337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 cross attention because no encoder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E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Motivation"/>
          <p:cNvSpPr txBox="1"/>
          <p:nvPr>
            <p:ph type="title"/>
          </p:nvPr>
        </p:nvSpPr>
        <p:spPr>
          <a:xfrm>
            <a:off x="542989" y="1077359"/>
            <a:ext cx="21971001" cy="1433164"/>
          </a:xfrm>
          <a:prstGeom prst="rect">
            <a:avLst/>
          </a:prstGeom>
        </p:spPr>
        <p:txBody>
          <a:bodyPr/>
          <a:lstStyle>
            <a:lvl1pPr>
              <a:defRPr b="0">
                <a:latin typeface="Alliance No.1 Light"/>
                <a:ea typeface="Alliance No.1 Light"/>
                <a:cs typeface="Alliance No.1 Light"/>
                <a:sym typeface="Alliance No.1 Light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177" name="We like RNNs (Recurrent Neural Networks), but:…"/>
          <p:cNvSpPr txBox="1"/>
          <p:nvPr/>
        </p:nvSpPr>
        <p:spPr>
          <a:xfrm>
            <a:off x="699323" y="4268469"/>
            <a:ext cx="13781495" cy="5179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Alliance No.1 Light"/>
                <a:ea typeface="Alliance No.1 Light"/>
                <a:cs typeface="Alliance No.1 Light"/>
                <a:sym typeface="Alliance No.1 Light"/>
              </a:defRPr>
            </a:pPr>
            <a:r>
              <a:t>We like RNNs (Recurrent Neural Networks), but:</a:t>
            </a:r>
          </a:p>
          <a:p>
            <a:pPr>
              <a:defRPr sz="4600">
                <a:latin typeface="Alliance No.1 Light"/>
                <a:ea typeface="Alliance No.1 Light"/>
                <a:cs typeface="Alliance No.1 Light"/>
                <a:sym typeface="Alliance No.1 Light"/>
              </a:defRPr>
            </a:pPr>
            <a:r>
              <a:t>Slow computation, because we generate an output Y</a:t>
            </a:r>
            <a:r>
              <a:rPr baseline="-5999"/>
              <a:t>i</a:t>
            </a:r>
            <a:r>
              <a:t> and a hidden state for each input token X</a:t>
            </a:r>
            <a:r>
              <a:rPr baseline="-5999"/>
              <a:t>i </a:t>
            </a:r>
            <a:endParaRPr baseline="-5999"/>
          </a:p>
          <a:p>
            <a:pPr>
              <a:defRPr sz="4600">
                <a:latin typeface="Alliance No.1 Light"/>
                <a:ea typeface="Alliance No.1 Light"/>
                <a:cs typeface="Alliance No.1 Light"/>
                <a:sym typeface="Alliance No.1 Light"/>
              </a:defRPr>
            </a:pPr>
            <a:r>
              <a:t>Vanishing Gradient Problem: For a complex RNN, the gradient of the cost function with respect to weights deeper in the model gets very small.</a:t>
            </a:r>
          </a:p>
        </p:txBody>
      </p:sp>
      <p:pic>
        <p:nvPicPr>
          <p:cNvPr id="178" name="rnn.png" descr="rnn.png"/>
          <p:cNvPicPr>
            <a:picLocks noChangeAspect="1"/>
          </p:cNvPicPr>
          <p:nvPr/>
        </p:nvPicPr>
        <p:blipFill>
          <a:blip r:embed="rId2">
            <a:extLst/>
          </a:blip>
          <a:srcRect l="49672" t="0" r="0" b="6521"/>
          <a:stretch>
            <a:fillRect/>
          </a:stretch>
        </p:blipFill>
        <p:spPr>
          <a:xfrm>
            <a:off x="15504737" y="3874293"/>
            <a:ext cx="6585217" cy="596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Each orange node is a hidden state"/>
          <p:cNvSpPr txBox="1"/>
          <p:nvPr/>
        </p:nvSpPr>
        <p:spPr>
          <a:xfrm>
            <a:off x="15990566" y="10328027"/>
            <a:ext cx="618241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Each orange node is a hidden state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2"/>
      <p:bldP build="whole" bldLvl="1" animBg="1" rev="0" advAuto="0" spid="17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ord Embed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Word Embeddings</a:t>
            </a:r>
          </a:p>
        </p:txBody>
      </p:sp>
      <p:sp>
        <p:nvSpPr>
          <p:cNvPr id="18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Word embeddings convert words into numerical vecto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Word embeddings convert words into numerical vectors</a:t>
            </a:r>
          </a:p>
          <a:p>
            <a:pPr/>
            <a:r>
              <a:t>Embeddings compress the vast information of words into a dimensional space, making it easier for models to learn patterns and similarities between words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E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word_embedding.mp4" descr="word_embedding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Screenshot 2024-03-24 at 9.46.07 AM.png" descr="Screenshot 2024-03-24 at 9.46.0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684" y="-117318"/>
            <a:ext cx="24707369" cy="13888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ositional Enco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Positional Encodings</a:t>
            </a:r>
          </a:p>
        </p:txBody>
      </p:sp>
      <p:sp>
        <p:nvSpPr>
          <p:cNvPr id="193" name="We want each word to carry some information about its position in the sentence.…"/>
          <p:cNvSpPr txBox="1"/>
          <p:nvPr>
            <p:ph type="body" idx="1"/>
          </p:nvPr>
        </p:nvSpPr>
        <p:spPr>
          <a:xfrm>
            <a:off x="1206499" y="3608691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We want each word to carry some information about its position in the sentence.</a:t>
            </a:r>
          </a:p>
          <a:p>
            <a:pPr/>
            <a:r>
              <a:t>We want the model to treat words that appear close to each other as "close" and words that are distant as "distant".</a:t>
            </a:r>
          </a:p>
        </p:txBody>
      </p:sp>
      <p:pic>
        <p:nvPicPr>
          <p:cNvPr id="194" name="Screenshot 2024-03-24 at 2.59.03 PM.png" descr="Screenshot 2024-03-24 at 2.59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3194" y="8291013"/>
            <a:ext cx="17615267" cy="4366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9" name="PositionalEncodingOne.mp4" descr="PositionalEncodingOn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2700" y="-56338"/>
            <a:ext cx="24584312" cy="13828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4" name="Screenshot 2024-03-24 at 9.48.42 AM.png" descr="Screenshot 2024-03-24 at 9.48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92" y="-66765"/>
            <a:ext cx="24447583" cy="13849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Attention</a:t>
            </a:r>
          </a:p>
        </p:txBody>
      </p:sp>
      <p:sp>
        <p:nvSpPr>
          <p:cNvPr id="207" name="Attention mechanisms allow the model to focus on relevant parts of the input sequentially.…"/>
          <p:cNvSpPr txBox="1"/>
          <p:nvPr>
            <p:ph type="body" sz="half" idx="1"/>
          </p:nvPr>
        </p:nvSpPr>
        <p:spPr>
          <a:xfrm>
            <a:off x="661473" y="3041431"/>
            <a:ext cx="14901582" cy="7633138"/>
          </a:xfrm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Attention mechanisms allow the model to focus on relevant parts of the input sequentially.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The model assigns weights to different parts of the input, indicating how much focus should be given to each part when predicting a word or processing a sequence.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Attention provides context by dynamically considering the entire input sequence and its parts, enabling the model to make more informed and accurate predictions or decisions.</a:t>
            </a:r>
          </a:p>
        </p:txBody>
      </p:sp>
      <p:pic>
        <p:nvPicPr>
          <p:cNvPr id="208" name="Screenshot 2024-03-24 at 3.04.13 PM 1.png" descr="Screenshot 2024-03-24 at 3.04.13 PM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51231" y="2717466"/>
            <a:ext cx="6557459" cy="671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